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270" r:id="rId3"/>
    <p:sldId id="290" r:id="rId4"/>
    <p:sldId id="262" r:id="rId5"/>
    <p:sldId id="277" r:id="rId6"/>
    <p:sldId id="294" r:id="rId7"/>
    <p:sldId id="291" r:id="rId8"/>
    <p:sldId id="261" r:id="rId9"/>
    <p:sldId id="279" r:id="rId10"/>
    <p:sldId id="282" r:id="rId11"/>
    <p:sldId id="283" r:id="rId12"/>
    <p:sldId id="284" r:id="rId13"/>
    <p:sldId id="285" r:id="rId14"/>
    <p:sldId id="272" r:id="rId15"/>
    <p:sldId id="263" r:id="rId16"/>
    <p:sldId id="281" r:id="rId17"/>
    <p:sldId id="273" r:id="rId18"/>
    <p:sldId id="264" r:id="rId19"/>
    <p:sldId id="280" r:id="rId20"/>
    <p:sldId id="292" r:id="rId21"/>
    <p:sldId id="265" r:id="rId22"/>
    <p:sldId id="274" r:id="rId23"/>
    <p:sldId id="295" r:id="rId24"/>
    <p:sldId id="293" r:id="rId25"/>
    <p:sldId id="258" r:id="rId26"/>
    <p:sldId id="288" r:id="rId27"/>
    <p:sldId id="289" r:id="rId28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e Hougaard" initials="T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6445" autoAdjust="0"/>
  </p:normalViewPr>
  <p:slideViewPr>
    <p:cSldViewPr snapToGrid="0">
      <p:cViewPr varScale="1">
        <p:scale>
          <a:sx n="85" d="100"/>
          <a:sy n="85" d="100"/>
        </p:scale>
        <p:origin x="18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BFBF7-EA09-454C-AB20-6E17FFF6E74E}" type="datetimeFigureOut">
              <a:rPr lang="da-DK" smtClean="0"/>
              <a:t>22/08/16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ED18B-023A-47C1-AF04-D184ADBDCA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764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Fortæl om dig selv:</a:t>
            </a:r>
          </a:p>
          <a:p>
            <a:r>
              <a:rPr lang="da-DK" dirty="0"/>
              <a:t>Hvor</a:t>
            </a:r>
            <a:r>
              <a:rPr lang="da-DK" baseline="0" dirty="0"/>
              <a:t> har du klinik / hvor arbejder du? </a:t>
            </a:r>
          </a:p>
          <a:p>
            <a:r>
              <a:rPr lang="da-DK" baseline="0" dirty="0"/>
              <a:t>Hvor længe har du været fodterapeut?</a:t>
            </a:r>
          </a:p>
          <a:p>
            <a:r>
              <a:rPr lang="da-DK" baseline="0" dirty="0"/>
              <a:t>Hvorfor blev du fodterapeut?</a:t>
            </a:r>
          </a:p>
          <a:p>
            <a:r>
              <a:rPr lang="da-DK" baseline="0" dirty="0"/>
              <a:t>Hvad er det bedste ved at være fodterapeut?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7195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foregår der på billedet?</a:t>
            </a:r>
          </a:p>
          <a:p>
            <a:r>
              <a:rPr lang="da-DK" dirty="0"/>
              <a:t>Og</a:t>
            </a:r>
            <a:r>
              <a:rPr lang="da-DK" baseline="0" dirty="0"/>
              <a:t> hvorfor udføres denne undersøgelse?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30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foregår der på billedet?</a:t>
            </a:r>
          </a:p>
          <a:p>
            <a:r>
              <a:rPr lang="da-DK" dirty="0"/>
              <a:t>Og</a:t>
            </a:r>
            <a:r>
              <a:rPr lang="da-DK" baseline="0" dirty="0"/>
              <a:t> hvorfor udføres denne undersøgelse?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9228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foregår der på billedet?</a:t>
            </a:r>
          </a:p>
          <a:p>
            <a:r>
              <a:rPr lang="da-DK" dirty="0"/>
              <a:t>Og</a:t>
            </a:r>
            <a:r>
              <a:rPr lang="da-DK" baseline="0" dirty="0"/>
              <a:t> hvorfor udføres denne undersøgelse?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883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foregår der på billedet?</a:t>
            </a:r>
          </a:p>
          <a:p>
            <a:r>
              <a:rPr lang="da-DK" dirty="0"/>
              <a:t>Forklar</a:t>
            </a:r>
            <a:r>
              <a:rPr lang="da-DK" baseline="0" dirty="0"/>
              <a:t> hvad </a:t>
            </a:r>
            <a:r>
              <a:rPr lang="da-DK" baseline="0" dirty="0" err="1"/>
              <a:t>ledtest</a:t>
            </a:r>
            <a:r>
              <a:rPr lang="da-DK" baseline="0" dirty="0"/>
              <a:t> har af betydning for deres fødders funktion – hvad sker der hvis dette leds funktion er nedsat ?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0765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Hvorledes</a:t>
            </a:r>
            <a:r>
              <a:rPr lang="da-DK" baseline="0" dirty="0"/>
              <a:t> bruger du fodstatus til at vejlede din patient videre ?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7965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Spørg deltagerne : Hvorfor</a:t>
            </a:r>
            <a:r>
              <a:rPr lang="da-DK" baseline="0" dirty="0"/>
              <a:t> skal den hårde hud fjernes  ?</a:t>
            </a:r>
          </a:p>
          <a:p>
            <a:r>
              <a:rPr lang="da-DK" baseline="0" dirty="0"/>
              <a:t>Spørg deltagerne : Hvorfor får du hård hud ?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6639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Diabetiske </a:t>
            </a:r>
            <a:r>
              <a:rPr lang="da-DK" dirty="0" err="1"/>
              <a:t>fodsår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baseline="0" dirty="0"/>
              <a:t>Hvad er et </a:t>
            </a:r>
            <a:r>
              <a:rPr lang="da-DK" baseline="0" dirty="0" err="1"/>
              <a:t>fodsår</a:t>
            </a:r>
            <a:r>
              <a:rPr lang="da-DK" baseline="0" dirty="0"/>
              <a:t> ? Er det når hudens barriere er brudt ?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Hvad skal</a:t>
            </a:r>
            <a:r>
              <a:rPr lang="da-DK" baseline="0" dirty="0"/>
              <a:t> du </a:t>
            </a:r>
            <a:r>
              <a:rPr lang="da-DK" dirty="0"/>
              <a:t>være</a:t>
            </a:r>
            <a:r>
              <a:rPr lang="da-DK" baseline="0" dirty="0"/>
              <a:t> opmærksom på i forhold til sår?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Hvem kan hjælpe mig hvis jeg får et sår ?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Skal jeg reagere hvis der bliver rødt / varmt / hævet omkring såret selvom det ikke gør ondt ?</a:t>
            </a:r>
          </a:p>
          <a:p>
            <a:pPr marL="171450" indent="-171450">
              <a:buFontTx/>
              <a:buChar char="-"/>
            </a:pPr>
            <a:endParaRPr lang="da-DK" dirty="0"/>
          </a:p>
          <a:p>
            <a:r>
              <a:rPr lang="da-DK" dirty="0" err="1"/>
              <a:t>Charcot</a:t>
            </a:r>
            <a:r>
              <a:rPr lang="da-DK" dirty="0"/>
              <a:t> fødder – relevant hvis der er deltagere</a:t>
            </a:r>
            <a:r>
              <a:rPr lang="da-DK" baseline="0" dirty="0"/>
              <a:t> der har haft diabetes i længere tid – eller hvis de har gået med en ubehandlet diabetes i lang tid.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Hvad er det?</a:t>
            </a:r>
          </a:p>
          <a:p>
            <a:pPr marL="171450" indent="-171450">
              <a:buFontTx/>
              <a:buChar char="-"/>
            </a:pPr>
            <a:r>
              <a:rPr lang="da-DK" dirty="0"/>
              <a:t>Hvorfor opstår det?</a:t>
            </a:r>
          </a:p>
          <a:p>
            <a:pPr marL="171450" indent="-171450">
              <a:buFontTx/>
              <a:buChar char="-"/>
            </a:pPr>
            <a:r>
              <a:rPr lang="da-DK" dirty="0"/>
              <a:t>Hvad skal jeg gøre</a:t>
            </a:r>
            <a:r>
              <a:rPr lang="da-DK" baseline="0" dirty="0"/>
              <a:t> hvis jeg tror jeg har en </a:t>
            </a:r>
            <a:r>
              <a:rPr lang="da-DK" baseline="0" dirty="0" err="1"/>
              <a:t>charcotfod</a:t>
            </a:r>
            <a:r>
              <a:rPr lang="da-DK" baseline="0" dirty="0"/>
              <a:t> ?</a:t>
            </a:r>
            <a:endParaRPr lang="da-DK" dirty="0"/>
          </a:p>
          <a:p>
            <a:pPr marL="0" indent="0">
              <a:buFontTx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9352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Hvem har brug for indlæg ?</a:t>
            </a:r>
          </a:p>
          <a:p>
            <a:r>
              <a:rPr lang="da-DK" dirty="0"/>
              <a:t>Hvad er indlæg ? </a:t>
            </a:r>
          </a:p>
          <a:p>
            <a:r>
              <a:rPr lang="da-DK" dirty="0"/>
              <a:t>Hvorfor skal jeg bruge indlæg 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5665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Hvorfor</a:t>
            </a:r>
            <a:r>
              <a:rPr lang="da-DK" baseline="0" dirty="0"/>
              <a:t> skal der laves undersøgelser af led og gang ved fremstilling af indlæg ?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9193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Terapisandaler er fantastiske hvis der opstår problemer – der kan lægges alle typer af aflastninger </a:t>
            </a:r>
            <a:r>
              <a:rPr lang="da-DK"/>
              <a:t>i disse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890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Relater nedenstående til de følgende billeder : </a:t>
            </a:r>
          </a:p>
          <a:p>
            <a:pPr lvl="0"/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Forebyggelse</a:t>
            </a: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</a:t>
            </a: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Bøjler</a:t>
            </a: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Aflastninger</a:t>
            </a: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Indlæg</a:t>
            </a: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Vejledning</a:t>
            </a: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Undersøgelser</a:t>
            </a:r>
          </a:p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4281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Ortoser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852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Helbredstillæg, udvidet helbredstillæg og sygesikringen 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1644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Bed</a:t>
            </a:r>
            <a:r>
              <a:rPr lang="da-DK" baseline="0" dirty="0"/>
              <a:t> deltagerne om at komme med oplæg til hvorledes de kan passe på deres fødder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1338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kan man selv gøre for at passe på sine fødder?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Fodtøj.</a:t>
            </a:r>
          </a:p>
          <a:p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Skokøb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skoens udformning.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1563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kan man selv gøre for at passe på sine fødder?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Fodhygiejne. Tør grundigt.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Negleklipning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Evt. fodbad.</a:t>
            </a:r>
          </a:p>
          <a:p>
            <a:r>
              <a:rPr lang="da-DK" dirty="0"/>
              <a:t>Tør hud</a:t>
            </a:r>
            <a:r>
              <a:rPr lang="da-DK" baseline="0" dirty="0"/>
              <a:t> og hælrevner – hvad kan du gøre c</a:t>
            </a:r>
            <a:r>
              <a:rPr lang="da-DK" dirty="0"/>
              <a:t>reme og aflastning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5877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da-D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kan man selv gøre for at passe på sine fødder?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Daglig pleje og fodøvelser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ØJE MED DINE FØDDER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Observationerne af sine fødder, også under!</a:t>
            </a:r>
          </a:p>
          <a:p>
            <a:pPr lvl="0" fontAlgn="base"/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8311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Da ikke alle klinikker er på FF, så</a:t>
            </a:r>
            <a:r>
              <a:rPr lang="da-DK" baseline="0" dirty="0"/>
              <a:t> henvis til sundhed.dk</a:t>
            </a:r>
          </a:p>
          <a:p>
            <a:r>
              <a:rPr lang="da-DK" baseline="0" dirty="0"/>
              <a:t>P</a:t>
            </a:r>
            <a:r>
              <a:rPr lang="da-DK" dirty="0"/>
              <a:t>å</a:t>
            </a:r>
            <a:r>
              <a:rPr lang="da-DK" baseline="0" dirty="0"/>
              <a:t> </a:t>
            </a:r>
            <a:r>
              <a:rPr lang="da-DK" b="1" baseline="0" dirty="0"/>
              <a:t>sundhed.dk </a:t>
            </a:r>
            <a:r>
              <a:rPr lang="da-DK" baseline="0" dirty="0"/>
              <a:t>skal de vælge ”</a:t>
            </a:r>
            <a:r>
              <a:rPr lang="da-DK" b="1" baseline="0" dirty="0"/>
              <a:t>Find behandler</a:t>
            </a:r>
            <a:r>
              <a:rPr lang="da-DK" baseline="0" dirty="0"/>
              <a:t>” – det er helt øverst over ”sundhed.dk”. </a:t>
            </a:r>
          </a:p>
          <a:p>
            <a:endParaRPr lang="da-DK" baseline="0" dirty="0"/>
          </a:p>
          <a:p>
            <a:r>
              <a:rPr lang="da-DK" baseline="0" dirty="0"/>
              <a:t>Her afkrydser de fodterapeut og eventuelle andre kriterier fx postnummer/by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8781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219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Brug fx dette billede som eksempel på vejledning</a:t>
            </a:r>
          </a:p>
          <a:p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3614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Spørg tilhørerne hvad de ser? Er der noget de ser kunne være anderledes fx den hårde hud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822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Bøjlebehandling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722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Indlæg og aflastning – kort, der kommer slides længere nede (m samme billeder i større</a:t>
            </a:r>
            <a:r>
              <a:rPr lang="da-DK" baseline="0" dirty="0"/>
              <a:t> format)</a:t>
            </a:r>
            <a:r>
              <a:rPr lang="da-DK" dirty="0"/>
              <a:t>, </a:t>
            </a:r>
            <a:r>
              <a:rPr lang="da-DK" baseline="0" dirty="0"/>
              <a:t>hvor der kan </a:t>
            </a:r>
            <a:r>
              <a:rPr lang="da-DK" baseline="0" dirty="0" err="1"/>
              <a:t>gåes</a:t>
            </a:r>
            <a:r>
              <a:rPr lang="da-DK" baseline="0" dirty="0"/>
              <a:t> mere i dybden ift. diabetes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441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Neuropati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Nedsat følesans:</a:t>
            </a:r>
          </a:p>
          <a:p>
            <a:pPr marL="628650" lvl="1" indent="-171450">
              <a:buFontTx/>
              <a:buChar char="-"/>
            </a:pPr>
            <a:r>
              <a:rPr lang="da-DK" dirty="0"/>
              <a:t>Tryksans</a:t>
            </a:r>
          </a:p>
          <a:p>
            <a:pPr marL="628650" lvl="1" indent="-171450">
              <a:buFontTx/>
              <a:buChar char="-"/>
            </a:pPr>
            <a:r>
              <a:rPr lang="da-DK" dirty="0"/>
              <a:t>Smertesans</a:t>
            </a:r>
          </a:p>
          <a:p>
            <a:pPr marL="628650" lvl="1" indent="-171450">
              <a:buFontTx/>
              <a:buChar char="-"/>
            </a:pPr>
            <a:r>
              <a:rPr lang="da-DK" dirty="0"/>
              <a:t>Temperatursans</a:t>
            </a:r>
          </a:p>
          <a:p>
            <a:pPr marL="628650" lvl="1" indent="-171450">
              <a:buFontTx/>
              <a:buChar char="-"/>
            </a:pPr>
            <a:r>
              <a:rPr lang="da-DK" dirty="0"/>
              <a:t>Stillingssans</a:t>
            </a:r>
          </a:p>
          <a:p>
            <a:pPr marL="171450" lvl="0" indent="-171450">
              <a:buFontTx/>
              <a:buChar char="-"/>
            </a:pPr>
            <a:r>
              <a:rPr lang="da-DK" dirty="0"/>
              <a:t>Nedsat</a:t>
            </a:r>
            <a:r>
              <a:rPr lang="da-DK" baseline="0" dirty="0"/>
              <a:t> svedtendens/tør hud/hælrevner</a:t>
            </a:r>
          </a:p>
          <a:p>
            <a:pPr marL="171450" lvl="0" indent="-171450">
              <a:buFontTx/>
              <a:buChar char="-"/>
            </a:pPr>
            <a:r>
              <a:rPr lang="da-DK" baseline="0" dirty="0"/>
              <a:t>Ændring i muskler og led</a:t>
            </a:r>
          </a:p>
          <a:p>
            <a:pPr marL="171450" lvl="0" indent="-171450">
              <a:buFontTx/>
              <a:buChar char="-"/>
            </a:pPr>
            <a:r>
              <a:rPr lang="da-DK" baseline="0" dirty="0"/>
              <a:t>Ændret gangfunktion</a:t>
            </a:r>
          </a:p>
          <a:p>
            <a:pPr marL="171450" lvl="0" indent="-171450">
              <a:buFontTx/>
              <a:buChar char="-"/>
            </a:pPr>
            <a:r>
              <a:rPr lang="da-DK" baseline="0" dirty="0"/>
              <a:t>Øget belastning pga. fejlstillinger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713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Hvilken indvirkning kan Diabetes have på fødderne:</a:t>
            </a:r>
          </a:p>
          <a:p>
            <a:pPr marL="171450" indent="-171450">
              <a:buFontTx/>
              <a:buChar char="-"/>
            </a:pPr>
            <a:r>
              <a:rPr lang="da-DK" dirty="0"/>
              <a:t>Nedsat følesans</a:t>
            </a:r>
            <a:r>
              <a:rPr lang="da-DK" baseline="0" dirty="0"/>
              <a:t> – </a:t>
            </a:r>
            <a:r>
              <a:rPr lang="da-DK" dirty="0" err="1"/>
              <a:t>Neuropati</a:t>
            </a:r>
            <a:r>
              <a:rPr lang="da-DK" dirty="0"/>
              <a:t> – fortælle om de forskellige typer </a:t>
            </a:r>
            <a:r>
              <a:rPr lang="da-DK" dirty="0" err="1"/>
              <a:t>neuropati</a:t>
            </a:r>
            <a:r>
              <a:rPr lang="da-DK" dirty="0"/>
              <a:t> således tilhørerne kan relatere til dette </a:t>
            </a:r>
          </a:p>
          <a:p>
            <a:pPr marL="171450" indent="-171450">
              <a:buFontTx/>
              <a:buChar char="-"/>
            </a:pPr>
            <a:r>
              <a:rPr lang="da-DK" dirty="0"/>
              <a:t>Dårligt kredsløb </a:t>
            </a:r>
          </a:p>
          <a:p>
            <a:pPr marL="171450" indent="-171450">
              <a:buFontTx/>
              <a:buChar char="-"/>
            </a:pPr>
            <a:r>
              <a:rPr lang="da-DK" dirty="0"/>
              <a:t>Øget infektionsrisiko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154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Orientering omkring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Hvad er en fodstatus?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Hvorfor foretages den?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Hvor</a:t>
            </a:r>
            <a:r>
              <a:rPr lang="da-DK" baseline="0" dirty="0"/>
              <a:t> ofte?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Hvad får jeg (som patient) ud af at få lavet den 1 x</a:t>
            </a:r>
            <a:r>
              <a:rPr lang="da-DK" baseline="0" dirty="0"/>
              <a:t> årligt?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Hvem ser dataene fra fodstatussen?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Relater undersøgelserne til hvad de skal have ud af resultatet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D18B-023A-47C1-AF04-D184ADBDCA7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581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55601"/>
            <a:ext cx="9144000" cy="1015999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70227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24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Titel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1" y="365125"/>
            <a:ext cx="1790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dhed.dk/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tomfoden.dk/" TargetMode="External"/><Relationship Id="rId4" Type="http://schemas.openxmlformats.org/officeDocument/2006/relationships/hyperlink" Target="http://www.indl&#230;g.nu/" TargetMode="External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900" y="277585"/>
            <a:ext cx="10375900" cy="4290759"/>
          </a:xfrm>
        </p:spPr>
        <p:txBody>
          <a:bodyPr>
            <a:normAutofit/>
          </a:bodyPr>
          <a:lstStyle/>
          <a:p>
            <a:r>
              <a:rPr lang="da-DK" sz="8900" spc="300" dirty="0">
                <a:latin typeface="Tw Cen MT Condensed" panose="020B0606020104020203" pitchFamily="34" charset="0"/>
              </a:rPr>
              <a:t>DIABETES &amp; FODTERAPI</a:t>
            </a:r>
            <a:r>
              <a:rPr lang="da-DK" sz="8000" b="1" spc="300" dirty="0"/>
              <a:t/>
            </a:r>
            <a:br>
              <a:rPr lang="da-DK" sz="8000" b="1" spc="300" dirty="0"/>
            </a:br>
            <a:r>
              <a:rPr lang="da-DK" sz="8000" b="1" spc="300" dirty="0"/>
              <a:t/>
            </a:r>
            <a:br>
              <a:rPr lang="da-DK" sz="8000" b="1" spc="300" dirty="0"/>
            </a:br>
            <a:r>
              <a:rPr lang="da-DK" sz="5400" spc="300" dirty="0">
                <a:latin typeface="Tw Cen MT Condensed" panose="020B0606020104020203" pitchFamily="34" charset="0"/>
              </a:rPr>
              <a:t>V. STATSAUTORISERET FODTERAPEUT</a:t>
            </a:r>
            <a:br>
              <a:rPr lang="da-DK" sz="5400" spc="300" dirty="0">
                <a:latin typeface="Tw Cen MT Condensed" panose="020B0606020104020203" pitchFamily="34" charset="0"/>
              </a:rPr>
            </a:br>
            <a:r>
              <a:rPr lang="da-DK" sz="5400" spc="300" dirty="0">
                <a:latin typeface="Tw Cen MT Condensed" panose="020B0606020104020203" pitchFamily="34" charset="0"/>
              </a:rPr>
              <a:t>[INDSÆT NAVN]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7820167" y="5991367"/>
            <a:ext cx="4371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Tw Cen MT" panose="020B0602020104020603" pitchFamily="34" charset="0"/>
              </a:rPr>
              <a:t>Diabetesforeningen [indsæt afd. el. by]</a:t>
            </a:r>
          </a:p>
          <a:p>
            <a:r>
              <a:rPr lang="da-DK" sz="2000" dirty="0">
                <a:latin typeface="Tw Cen MT" panose="020B0602020104020603" pitchFamily="34" charset="0"/>
              </a:rPr>
              <a:t>[indsæt dato]</a:t>
            </a:r>
          </a:p>
        </p:txBody>
      </p:sp>
    </p:spTree>
    <p:extLst>
      <p:ext uri="{BB962C8B-B14F-4D97-AF65-F5344CB8AC3E}">
        <p14:creationId xmlns:p14="http://schemas.microsoft.com/office/powerpoint/2010/main" val="1664265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1978" r="1484"/>
          <a:stretch/>
        </p:blipFill>
        <p:spPr>
          <a:xfrm>
            <a:off x="0" y="0"/>
            <a:ext cx="9918700" cy="685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t="13333" b="14666"/>
          <a:stretch/>
        </p:blipFill>
        <p:spPr>
          <a:xfrm>
            <a:off x="1341437" y="0"/>
            <a:ext cx="816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7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30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r="5508"/>
          <a:stretch/>
        </p:blipFill>
        <p:spPr>
          <a:xfrm>
            <a:off x="1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17679" y="1896320"/>
            <a:ext cx="1018419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8000" spc="600" dirty="0">
                <a:latin typeface="Tw Cen MT Condensed" panose="020B0606020104020203" pitchFamily="34" charset="0"/>
              </a:rPr>
              <a:t>HVORDAN KAN EN</a:t>
            </a:r>
          </a:p>
          <a:p>
            <a:pPr algn="ctr"/>
            <a:r>
              <a:rPr lang="da-DK" sz="8000" spc="600" dirty="0">
                <a:latin typeface="Tw Cen MT Condensed" panose="020B0606020104020203" pitchFamily="34" charset="0"/>
              </a:rPr>
              <a:t>FODTERAPEUT HJÆLPE DIG?</a:t>
            </a:r>
            <a:endParaRPr lang="da-DK" sz="8000" dirty="0"/>
          </a:p>
        </p:txBody>
      </p:sp>
    </p:spTree>
    <p:extLst>
      <p:ext uri="{BB962C8B-B14F-4D97-AF65-F5344CB8AC3E}">
        <p14:creationId xmlns:p14="http://schemas.microsoft.com/office/powerpoint/2010/main" val="352234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3650"/>
          <a:stretch/>
        </p:blipFill>
        <p:spPr>
          <a:xfrm>
            <a:off x="0" y="0"/>
            <a:ext cx="991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4800"/>
          <a:stretch/>
        </p:blipFill>
        <p:spPr>
          <a:xfrm>
            <a:off x="0" y="0"/>
            <a:ext cx="9844320" cy="68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96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461631" y="2850634"/>
            <a:ext cx="90781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8000" spc="600" dirty="0">
                <a:latin typeface="Tw Cen MT Condensed" panose="020B0606020104020203" pitchFamily="34" charset="0"/>
              </a:rPr>
              <a:t>INDLÆG OG AFLASTNING</a:t>
            </a:r>
          </a:p>
        </p:txBody>
      </p:sp>
    </p:spTree>
    <p:extLst>
      <p:ext uri="{BB962C8B-B14F-4D97-AF65-F5344CB8AC3E}">
        <p14:creationId xmlns:p14="http://schemas.microsoft.com/office/powerpoint/2010/main" val="160500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r="3689"/>
          <a:stretch/>
        </p:blipFill>
        <p:spPr>
          <a:xfrm>
            <a:off x="0" y="7937"/>
            <a:ext cx="9911444" cy="6858000"/>
          </a:xfrm>
          <a:prstGeom prst="rect">
            <a:avLst/>
          </a:prstGeom>
        </p:spPr>
      </p:pic>
      <p:sp>
        <p:nvSpPr>
          <p:cNvPr id="5" name="AutoShape 2" descr="https://photos-3.dropbox.com/t/2/AAAxcIyWa61x8Wk9MIHvpu-RGyQ2HkYkAYMDradGcvxwFw/12/335733449/jpeg/32x32/1/_/1/2/Kbh%20nv_-192.JPG/EJCE284CGNGqASACKAI/pK8QGNyXmx6Ob7m9qCxifo9vVktEl_C2b53X54m0g-I%2CJCCFho8OwfdQKxcrwNrrSp4b3czeDAjCVSxOYEKVuz0%2Crw0WcIiB1TizF5lgGb83XoD2okhO4YR2WVXdM-LlqEc%2CkR0p2OmmBSe-oYCNgB48gDnpruAi_0JKBfEpumSPgb0?size=1280x960&amp;size_mode=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876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r="4221"/>
          <a:stretch/>
        </p:blipFill>
        <p:spPr>
          <a:xfrm>
            <a:off x="0" y="0"/>
            <a:ext cx="98552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04800" y="2850634"/>
            <a:ext cx="113917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8000" spc="600" dirty="0">
                <a:latin typeface="Tw Cen MT Condensed" panose="020B0606020104020203" pitchFamily="34" charset="0"/>
              </a:rPr>
              <a:t>HVAD LAVER EN FODTERAPEUT?</a:t>
            </a:r>
            <a:endParaRPr lang="da-DK" sz="8000" dirty="0"/>
          </a:p>
        </p:txBody>
      </p:sp>
    </p:spTree>
    <p:extLst>
      <p:ext uri="{BB962C8B-B14F-4D97-AF65-F5344CB8AC3E}">
        <p14:creationId xmlns:p14="http://schemas.microsoft.com/office/powerpoint/2010/main" val="4226276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086" y="0"/>
            <a:ext cx="10281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243" y="342900"/>
            <a:ext cx="9144000" cy="2710543"/>
          </a:xfrm>
        </p:spPr>
        <p:txBody>
          <a:bodyPr>
            <a:noAutofit/>
          </a:bodyPr>
          <a:lstStyle/>
          <a:p>
            <a:pPr algn="l" fontAlgn="base"/>
            <a:r>
              <a:rPr lang="da-DK" sz="9600" spc="300" dirty="0">
                <a:latin typeface="Tw Cen MT Condensed" panose="020B0606020104020203" pitchFamily="34" charset="0"/>
              </a:rPr>
              <a:t>MULIGHEDER FOR TILSKUD: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-3" t="-2" r="30269" b="37655"/>
          <a:stretch/>
        </p:blipFill>
        <p:spPr>
          <a:xfrm>
            <a:off x="9060000" y="0"/>
            <a:ext cx="3132000" cy="3960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522514" y="3396343"/>
            <a:ext cx="893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4800" dirty="0">
                <a:latin typeface="Tw Cen MT" panose="020B0602020104020603" pitchFamily="34" charset="0"/>
              </a:rPr>
              <a:t>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4800" dirty="0">
                <a:latin typeface="Tw Cen MT" panose="020B0602020104020603" pitchFamily="34" charset="0"/>
              </a:rPr>
              <a:t>Helbredstillæg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4800" dirty="0">
                <a:latin typeface="Tw Cen MT" panose="020B0602020104020603" pitchFamily="34" charset="0"/>
              </a:rPr>
              <a:t>Udvidet helbredstillæg</a:t>
            </a:r>
          </a:p>
        </p:txBody>
      </p:sp>
    </p:spTree>
    <p:extLst>
      <p:ext uri="{BB962C8B-B14F-4D97-AF65-F5344CB8AC3E}">
        <p14:creationId xmlns:p14="http://schemas.microsoft.com/office/powerpoint/2010/main" val="17486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175595" y="2850634"/>
            <a:ext cx="96502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8000" spc="600" dirty="0">
                <a:latin typeface="Tw Cen MT Condensed" panose="020B0606020104020203" pitchFamily="34" charset="0"/>
              </a:rPr>
              <a:t>HVAD KAN DU SELV GØRE?</a:t>
            </a:r>
            <a:endParaRPr lang="da-DK" sz="8000" dirty="0"/>
          </a:p>
        </p:txBody>
      </p:sp>
    </p:spTree>
    <p:extLst>
      <p:ext uri="{BB962C8B-B14F-4D97-AF65-F5344CB8AC3E}">
        <p14:creationId xmlns:p14="http://schemas.microsoft.com/office/powerpoint/2010/main" val="27378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 descr="Fodterapeuter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6623" y="3912828"/>
            <a:ext cx="2555657" cy="17420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Billede 3" descr="Fodterapeuter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3226" y="1333129"/>
            <a:ext cx="2403474" cy="18999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Billede 4" descr="Fræser nr 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6888" y="4267200"/>
            <a:ext cx="1972646" cy="19726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Billede 5" descr="Fodterapeuter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8062" y="530713"/>
            <a:ext cx="2288580" cy="22885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lede 6" descr="Fræser nr 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7600" y="3336338"/>
            <a:ext cx="3174752" cy="13095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80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216" y="0"/>
            <a:ext cx="4570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9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/>
          <a:srcRect l="11784" r="26179"/>
          <a:stretch/>
        </p:blipFill>
        <p:spPr>
          <a:xfrm>
            <a:off x="1778000" y="0"/>
            <a:ext cx="6438900" cy="69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56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6870700" y="2985869"/>
            <a:ext cx="490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5400" spc="600" dirty="0">
                <a:latin typeface="Tw Cen MT Condensed" panose="020B0606020104020203" pitchFamily="34" charset="0"/>
                <a:hlinkClick r:id="rId3"/>
              </a:rPr>
              <a:t>www.sundhed.dk</a:t>
            </a:r>
            <a:endParaRPr lang="da-DK" sz="5400" spc="600" dirty="0">
              <a:latin typeface="Tw Cen MT Condensed" panose="020B0606020104020203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/>
          <a:srcRect l="24020" t="8651" r="25076"/>
          <a:stretch/>
        </p:blipFill>
        <p:spPr>
          <a:xfrm>
            <a:off x="317500" y="326894"/>
            <a:ext cx="6400800" cy="62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4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7792278" y="2960757"/>
            <a:ext cx="3995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latin typeface="Tw Cen MT Condensed" panose="020B0606020104020203" pitchFamily="34" charset="0"/>
                <a:hlinkClick r:id="rId3"/>
              </a:rPr>
              <a:t>www.altomfoden.dk</a:t>
            </a:r>
            <a:endParaRPr lang="da-DK" sz="4800" dirty="0">
              <a:latin typeface="Tw Cen MT Condensed" panose="020B0606020104020203" pitchFamily="34" charset="0"/>
            </a:endParaRPr>
          </a:p>
          <a:p>
            <a:endParaRPr lang="da-DK" sz="4800" dirty="0">
              <a:latin typeface="Tw Cen MT Condensed" panose="020B0606020104020203" pitchFamily="34" charset="0"/>
            </a:endParaRPr>
          </a:p>
          <a:p>
            <a:r>
              <a:rPr lang="da-DK" sz="4800" dirty="0">
                <a:latin typeface="Tw Cen MT Condensed" panose="020B0606020104020203" pitchFamily="34" charset="0"/>
                <a:hlinkClick r:id="rId4"/>
              </a:rPr>
              <a:t>www.indlæg.nu</a:t>
            </a:r>
            <a:r>
              <a:rPr lang="da-DK" sz="4800" dirty="0">
                <a:latin typeface="Tw Cen MT Condensed" panose="020B0606020104020203" pitchFamily="34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0515"/>
          <a:stretch/>
        </p:blipFill>
        <p:spPr bwMode="auto">
          <a:xfrm>
            <a:off x="622300" y="838200"/>
            <a:ext cx="6678858" cy="5295900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03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10827" t="-64" b="304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2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hotos-6.dropbox.com/t/2/AADxPEMf_trHtbBGvagAfpk5i30TW2SonqqZTfh3oxy4yw/12/335733449/jpeg/32x32/1/_/1/2/Slagelse%20syghus-130.JPG/ENDXqrgEGLIgIAIoAg/1BhZKADoLqCGgfFx1COQyL0pQhj0ZeW7jNwCJuVS648?dl=0&amp;size=800x600&amp;size_mode=3"/>
          <p:cNvSpPr>
            <a:spLocks noChangeAspect="1" noChangeArrowheads="1"/>
          </p:cNvSpPr>
          <p:nvPr/>
        </p:nvSpPr>
        <p:spPr bwMode="auto">
          <a:xfrm>
            <a:off x="409575" y="6048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345" t="15085" r="-345" b="15666"/>
          <a:stretch/>
        </p:blipFill>
        <p:spPr>
          <a:xfrm>
            <a:off x="2309812" y="0"/>
            <a:ext cx="660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3548" r="-1"/>
          <a:stretch/>
        </p:blipFill>
        <p:spPr>
          <a:xfrm>
            <a:off x="0" y="0"/>
            <a:ext cx="9917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7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41465" r="10652"/>
          <a:stretch/>
        </p:blipFill>
        <p:spPr>
          <a:xfrm>
            <a:off x="0" y="0"/>
            <a:ext cx="4927600" cy="68580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2" r="16379"/>
          <a:stretch/>
        </p:blipFill>
        <p:spPr>
          <a:xfrm>
            <a:off x="5168900" y="0"/>
            <a:ext cx="472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5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/>
          <a:srcRect l="5364"/>
          <a:stretch/>
        </p:blipFill>
        <p:spPr>
          <a:xfrm>
            <a:off x="0" y="0"/>
            <a:ext cx="9737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0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l="3950"/>
          <a:stretch/>
        </p:blipFill>
        <p:spPr>
          <a:xfrm>
            <a:off x="0" y="1"/>
            <a:ext cx="9883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79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491551" y="2556720"/>
            <a:ext cx="49856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8000" dirty="0"/>
              <a:t>FODSTATUS</a:t>
            </a:r>
          </a:p>
        </p:txBody>
      </p:sp>
    </p:spTree>
    <p:extLst>
      <p:ext uri="{BB962C8B-B14F-4D97-AF65-F5344CB8AC3E}">
        <p14:creationId xmlns:p14="http://schemas.microsoft.com/office/powerpoint/2010/main" val="71478273"/>
      </p:ext>
    </p:extLst>
  </p:cSld>
  <p:clrMapOvr>
    <a:masterClrMapping/>
  </p:clrMapOvr>
</p:sld>
</file>

<file path=ppt/theme/theme1.xml><?xml version="1.0" encoding="utf-8"?>
<a:theme xmlns:a="http://schemas.openxmlformats.org/drawingml/2006/main" name="Danske Fodterapeuter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671</Words>
  <Application>Microsoft Macintosh PowerPoint</Application>
  <PresentationFormat>Widescreen</PresentationFormat>
  <Paragraphs>127</Paragraphs>
  <Slides>27</Slides>
  <Notes>27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Tw Cen MT</vt:lpstr>
      <vt:lpstr>Tw Cen MT Condensed</vt:lpstr>
      <vt:lpstr>Danske Fodterapeuter</vt:lpstr>
      <vt:lpstr>DIABETES &amp; FODTERAPI  V. STATSAUTORISERET FODTERAPEUT [INDSÆT NAVN]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MULIGHEDER FOR TILSKUD: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Terese Hougaard</dc:creator>
  <cp:lastModifiedBy>Mikael Horup</cp:lastModifiedBy>
  <cp:revision>76</cp:revision>
  <cp:lastPrinted>2016-07-11T11:01:18Z</cp:lastPrinted>
  <dcterms:created xsi:type="dcterms:W3CDTF">2015-07-27T09:02:34Z</dcterms:created>
  <dcterms:modified xsi:type="dcterms:W3CDTF">2016-08-22T10:07:27Z</dcterms:modified>
</cp:coreProperties>
</file>